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56" r:id="rId7"/>
    <p:sldId id="1155" r:id="rId8"/>
    <p:sldId id="1145" r:id="rId9"/>
    <p:sldId id="1146" r:id="rId10"/>
    <p:sldId id="1157"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07" y="1141164"/>
            <a:ext cx="11484352" cy="1684232"/>
          </a:xfrm>
          <a:prstGeom prst="rect">
            <a:avLst/>
          </a:prstGeom>
          <a:solidFill>
            <a:srgbClr val="E1F4FC"/>
          </a:solidFill>
          <a:ln>
            <a:noFill/>
          </a:ln>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349375">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注意选项偷换概念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subscribe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magazines</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不是老人的行为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而是作者的行为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此处属张冠李戴。</a:t>
            </a:r>
            <a:endParaRPr lang="zh-CN" altLang="zh-CN" sz="9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是错误推论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文中仅体现老人需要帮助。</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易错警示.eps" descr="id:2147486923;FounderCES"/>
          <p:cNvPicPr/>
          <p:nvPr/>
        </p:nvPicPr>
        <p:blipFill>
          <a:blip r:embed="rId2"/>
          <a:stretch>
            <a:fillRect/>
          </a:stretch>
        </p:blipFill>
        <p:spPr>
          <a:xfrm>
            <a:off x="478520" y="1283335"/>
            <a:ext cx="1241263" cy="359363"/>
          </a:xfrm>
          <a:prstGeom prst="rect">
            <a:avLst/>
          </a:prstGeom>
        </p:spPr>
      </p:pic>
      <p:sp>
        <p:nvSpPr>
          <p:cNvPr id="4" name="内容占位符 1"/>
          <p:cNvSpPr txBox="1"/>
          <p:nvPr/>
        </p:nvSpPr>
        <p:spPr bwMode="auto">
          <a:xfrm>
            <a:off x="360620" y="3086970"/>
            <a:ext cx="11484352" cy="2862310"/>
          </a:xfrm>
          <a:prstGeom prst="rect">
            <a:avLst/>
          </a:prstGeom>
          <a:solidFill>
            <a:srgbClr val="E1F4FC"/>
          </a:solidFill>
          <a:ln>
            <a:noFill/>
          </a:ln>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973263">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本文通过邮局助人事件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帮助学生培养思维品质素养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主要体现在以下几方面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共情能力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体会老人求助时的无助感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道德反思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作者对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以貌取人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行为的自我批判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价值取向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结尾点明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主动助人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的社会责任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养考向.eps" descr="id:2147486937;FounderCES"/>
          <p:cNvPicPr/>
          <p:nvPr/>
        </p:nvPicPr>
        <p:blipFill>
          <a:blip r:embed="rId3"/>
          <a:stretch>
            <a:fillRect/>
          </a:stretch>
        </p:blipFill>
        <p:spPr>
          <a:xfrm>
            <a:off x="478519" y="3240297"/>
            <a:ext cx="1837451" cy="359363"/>
          </a:xfrm>
          <a:prstGeom prst="rect">
            <a:avLst/>
          </a:prstGeom>
        </p:spPr>
      </p:pic>
    </p:spTree>
    <p:extLst>
      <p:ext uri="{BB962C8B-B14F-4D97-AF65-F5344CB8AC3E}">
        <p14:creationId xmlns:p14="http://schemas.microsoft.com/office/powerpoint/2010/main" val="1529831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本文讲述了作者在邮局遇到一位想要往家里寄钱但不知道如何填写汇款单的老人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作者找借口拒绝了老人的请求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事后感到内疚和不安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意识到自己应该尽自己所能去帮助他人。文章通过这个故事传达了乐于助人的重要道德观念。</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5" name="图片 4"/>
          <p:cNvPicPr>
            <a:picLocks noChangeAspect="1"/>
          </p:cNvPicPr>
          <p:nvPr/>
        </p:nvPicPr>
        <p:blipFill>
          <a:blip r:embed="rId3"/>
          <a:stretch>
            <a:fillRect/>
          </a:stretch>
        </p:blipFill>
        <p:spPr>
          <a:xfrm>
            <a:off x="740099" y="836712"/>
            <a:ext cx="10710215" cy="134953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Sunday, I went to the post office to subscribe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订阅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magazines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there for half an hour and there was still a long line in front of 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turn came at last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quickly got everything done, and was about to leave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then, someone came near to 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stopped and saw the old man with a dirty coat on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told me he wanted to send some money home but he didn’t know how to fill in the table in the sheet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asked me if I could help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can ask the clerk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these few words, I looked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asked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still don’t finish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you kindly help 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then, my mobile phone rang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an excuse to refuse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had my own business to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Hopelessly and sadly, he gave up begging me and tried to find someone else who would lend him a hand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 stepped out, I became very nervous about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could I refuse someone who was in need of help, especially such an old man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it because he was poor and dirty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say sorry to this old man in this newspaper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been on my mind for a long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 hope to feel better by doing this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the old man want 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wanted to go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 to send some money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wanted to earn money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 to subscribe some magazines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3501008"/>
            <a:ext cx="11481215"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细节理解题。根据文章第三段中的</a:t>
            </a:r>
            <a:r>
              <a:rPr lang="en-US" altLang="zh-CN" sz="2400" dirty="0">
                <a:cs typeface="Times New Roman" panose="02020603050405020304" pitchFamily="18" charset="0"/>
              </a:rPr>
              <a:t>“He told me he wanted to send some money home but he didn’t know how to fill in the table in the sheet.”</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这位老人想要往家里寄钱</a:t>
            </a:r>
            <a:r>
              <a:rPr lang="en-US" altLang="zh-CN" sz="2400" dirty="0">
                <a:cs typeface="Times New Roman" panose="02020603050405020304" pitchFamily="18" charset="0"/>
              </a:rPr>
              <a:t>,</a:t>
            </a:r>
            <a:r>
              <a:rPr lang="zh-CN" altLang="zh-CN" sz="2400" dirty="0">
                <a:cs typeface="Times New Roman" panose="02020603050405020304" pitchFamily="18" charset="0"/>
              </a:rPr>
              <a:t>但不知道如何填写汇款单。因此</a:t>
            </a:r>
            <a:r>
              <a:rPr lang="en-US" altLang="zh-CN" sz="2400" dirty="0">
                <a:cs typeface="Times New Roman" panose="02020603050405020304" pitchFamily="18" charset="0"/>
              </a:rPr>
              <a:t>,</a:t>
            </a:r>
            <a:r>
              <a:rPr lang="zh-CN" altLang="zh-CN" sz="2400" dirty="0">
                <a:cs typeface="Times New Roman" panose="02020603050405020304" pitchFamily="18" charset="0"/>
              </a:rPr>
              <a:t>他请求作者的帮助。故选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1601" y="2033966"/>
            <a:ext cx="11484352" cy="2308324"/>
          </a:xfrm>
          <a:ln w="19050">
            <a:solidFill>
              <a:srgbClr val="00B0F0"/>
            </a:solidFill>
          </a:ln>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细节理解题解题三步骤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定位关键词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题锁定</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情感词捕捉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Hopelessly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直接提示答案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因果推断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题通过作者自责心理反推原因</a:t>
            </a:r>
            <a:endParaRPr lang="zh-CN" altLang="en-US" dirty="0"/>
          </a:p>
        </p:txBody>
      </p:sp>
      <p:pic>
        <p:nvPicPr>
          <p:cNvPr id="4" name="图片 3"/>
          <p:cNvPicPr>
            <a:picLocks noChangeAspect="1"/>
          </p:cNvPicPr>
          <p:nvPr/>
        </p:nvPicPr>
        <p:blipFill>
          <a:blip r:embed="rId2"/>
          <a:stretch>
            <a:fillRect/>
          </a:stretch>
        </p:blipFill>
        <p:spPr>
          <a:xfrm>
            <a:off x="479315" y="1773033"/>
            <a:ext cx="1672147" cy="504875"/>
          </a:xfrm>
          <a:prstGeom prst="rect">
            <a:avLst/>
          </a:prstGeom>
        </p:spPr>
      </p:pic>
    </p:spTree>
    <p:extLst>
      <p:ext uri="{BB962C8B-B14F-4D97-AF65-F5344CB8AC3E}">
        <p14:creationId xmlns:p14="http://schemas.microsoft.com/office/powerpoint/2010/main" val="2453217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the man feel after the writer’s phone rang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2393729"/>
            <a:ext cx="11481215" cy="2862322"/>
          </a:xfrm>
          <a:prstGeom prst="rect">
            <a:avLst/>
          </a:prstGeom>
        </p:spPr>
        <p:txBody>
          <a:bodyPr wrap="square">
            <a:spAutoFit/>
          </a:bodyPr>
          <a:lstStyle/>
          <a:p>
            <a:pPr algn="just" eaLnBrk="1">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情感态度题。根据文章第五段中的</a:t>
            </a:r>
            <a:r>
              <a:rPr lang="en-US" altLang="zh-CN" sz="2400" dirty="0">
                <a:cs typeface="Times New Roman" panose="02020603050405020304" pitchFamily="18" charset="0"/>
              </a:rPr>
              <a:t>“Just then, my mobile phone rang. It was an excuse to refuse him. I had my own business to do. Hopelessly and sadly, he gave up begging me and tried to find someone else who would lend him a hand.”</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当作者的手机响起时</a:t>
            </a:r>
            <a:r>
              <a:rPr lang="en-US" altLang="zh-CN" sz="2400" dirty="0">
                <a:cs typeface="Times New Roman" panose="02020603050405020304" pitchFamily="18" charset="0"/>
              </a:rPr>
              <a:t>,</a:t>
            </a:r>
            <a:r>
              <a:rPr lang="zh-CN" altLang="zh-CN" sz="2400" dirty="0">
                <a:cs typeface="Times New Roman" panose="02020603050405020304" pitchFamily="18" charset="0"/>
              </a:rPr>
              <a:t>老人意识到自己的请求被拒绝</a:t>
            </a:r>
            <a:r>
              <a:rPr lang="en-US" altLang="zh-CN" sz="2400" dirty="0">
                <a:cs typeface="Times New Roman" panose="02020603050405020304" pitchFamily="18" charset="0"/>
              </a:rPr>
              <a:t>,</a:t>
            </a:r>
            <a:r>
              <a:rPr lang="zh-CN" altLang="zh-CN" sz="2400" dirty="0">
                <a:cs typeface="Times New Roman" panose="02020603050405020304" pitchFamily="18" charset="0"/>
              </a:rPr>
              <a:t>他感到绝望和悲伤</a:t>
            </a:r>
            <a:r>
              <a:rPr lang="en-US" altLang="zh-CN" sz="2400" dirty="0">
                <a:cs typeface="Times New Roman" panose="02020603050405020304" pitchFamily="18" charset="0"/>
              </a:rPr>
              <a:t>,</a:t>
            </a:r>
            <a:r>
              <a:rPr lang="zh-CN" altLang="zh-CN" sz="2400" dirty="0">
                <a:cs typeface="Times New Roman" panose="02020603050405020304" pitchFamily="18" charset="0"/>
              </a:rPr>
              <a:t>最终放弃了向作者求助。故选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1521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writer feel nervous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lost his money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refused someone in trouble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shouted at the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said sorry to the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3496940"/>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细节理解题。根据文章第六段中的</a:t>
            </a:r>
            <a:r>
              <a:rPr lang="en-US" altLang="zh-CN" sz="2400" dirty="0">
                <a:cs typeface="Times New Roman" panose="02020603050405020304" pitchFamily="18" charset="0"/>
              </a:rPr>
              <a:t>“As I stepped out, I became very nervous about it. How could I refuse someone who was in need of help, especially such an old man</a:t>
            </a:r>
            <a:r>
              <a:rPr lang="zh-CN" altLang="zh-CN" sz="2400" dirty="0">
                <a:cs typeface="Times New Roman" panose="02020603050405020304" pitchFamily="18" charset="0"/>
              </a:rPr>
              <a:t>？</a:t>
            </a:r>
            <a:r>
              <a:rPr lang="en-US" altLang="zh-CN" sz="2400" dirty="0">
                <a:cs typeface="Times New Roman" panose="02020603050405020304" pitchFamily="18" charset="0"/>
              </a:rPr>
              <a:t>”</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作者离开邮局后</a:t>
            </a:r>
            <a:r>
              <a:rPr lang="en-US" altLang="zh-CN" sz="2400" dirty="0">
                <a:cs typeface="Times New Roman" panose="02020603050405020304" pitchFamily="18" charset="0"/>
              </a:rPr>
              <a:t>,</a:t>
            </a:r>
            <a:r>
              <a:rPr lang="zh-CN" altLang="zh-CN" sz="2400" dirty="0">
                <a:cs typeface="Times New Roman" panose="02020603050405020304" pitchFamily="18" charset="0"/>
              </a:rPr>
              <a:t>为自己的拒绝行为感到内疚和不安</a:t>
            </a:r>
            <a:r>
              <a:rPr lang="en-US" altLang="zh-CN" sz="2400" dirty="0">
                <a:cs typeface="Times New Roman" panose="02020603050405020304" pitchFamily="18" charset="0"/>
              </a:rPr>
              <a:t>,</a:t>
            </a:r>
            <a:r>
              <a:rPr lang="zh-CN" altLang="zh-CN" sz="2400" dirty="0">
                <a:cs typeface="Times New Roman" panose="02020603050405020304" pitchFamily="18" charset="0"/>
              </a:rPr>
              <a:t>因为他意识到自己拒绝了一个需要帮助的人</a:t>
            </a:r>
            <a:r>
              <a:rPr lang="en-US" altLang="zh-CN" sz="2400" dirty="0">
                <a:cs typeface="Times New Roman" panose="02020603050405020304" pitchFamily="18" charset="0"/>
              </a:rPr>
              <a:t>,</a:t>
            </a:r>
            <a:r>
              <a:rPr lang="zh-CN" altLang="zh-CN" sz="2400" dirty="0">
                <a:cs typeface="Times New Roman" panose="02020603050405020304" pitchFamily="18" charset="0"/>
              </a:rPr>
              <a:t>尤其是一个老人。故选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shouldn’t believe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post office is too busy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 people can’t do anything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do what we can to help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365487" y="3496940"/>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主旨大意题。文章通过讲述作者在邮局遇到一位需要帮助的老人</a:t>
            </a:r>
            <a:r>
              <a:rPr lang="en-US" altLang="zh-CN" sz="2400" dirty="0">
                <a:cs typeface="Times New Roman" panose="02020603050405020304" pitchFamily="18" charset="0"/>
              </a:rPr>
              <a:t>,</a:t>
            </a:r>
            <a:r>
              <a:rPr lang="zh-CN" altLang="zh-CN" sz="2400" dirty="0">
                <a:cs typeface="Times New Roman" panose="02020603050405020304" pitchFamily="18" charset="0"/>
              </a:rPr>
              <a:t>但自己却因为琐事而拒绝帮助他</a:t>
            </a:r>
            <a:r>
              <a:rPr lang="en-US" altLang="zh-CN" sz="2400" dirty="0">
                <a:cs typeface="Times New Roman" panose="02020603050405020304" pitchFamily="18" charset="0"/>
              </a:rPr>
              <a:t>,</a:t>
            </a:r>
            <a:r>
              <a:rPr lang="zh-CN" altLang="zh-CN" sz="2400" dirty="0">
                <a:cs typeface="Times New Roman" panose="02020603050405020304" pitchFamily="18" charset="0"/>
              </a:rPr>
              <a:t>事后感到内疚的故事</a:t>
            </a:r>
            <a:r>
              <a:rPr lang="en-US" altLang="zh-CN" sz="2400" dirty="0">
                <a:cs typeface="Times New Roman" panose="02020603050405020304" pitchFamily="18" charset="0"/>
              </a:rPr>
              <a:t>,</a:t>
            </a:r>
            <a:r>
              <a:rPr lang="zh-CN" altLang="zh-CN" sz="2400" dirty="0">
                <a:cs typeface="Times New Roman" panose="02020603050405020304" pitchFamily="18" charset="0"/>
              </a:rPr>
              <a:t>传达了一个重要的道德观念：我们应该尽自己所能去帮助他人</a:t>
            </a:r>
            <a:r>
              <a:rPr lang="en-US" altLang="zh-CN" sz="2400" dirty="0">
                <a:cs typeface="Times New Roman" panose="02020603050405020304" pitchFamily="18" charset="0"/>
              </a:rPr>
              <a:t>,</a:t>
            </a:r>
            <a:r>
              <a:rPr lang="zh-CN" altLang="zh-CN" sz="2400" dirty="0">
                <a:cs typeface="Times New Roman" panose="02020603050405020304" pitchFamily="18" charset="0"/>
              </a:rPr>
              <a:t>尤其是在他们需要帮助的时候。因此</a:t>
            </a:r>
            <a:r>
              <a:rPr lang="en-US" altLang="zh-CN" sz="2400" dirty="0">
                <a:cs typeface="Times New Roman" panose="02020603050405020304" pitchFamily="18" charset="0"/>
              </a:rPr>
              <a:t>,</a:t>
            </a:r>
            <a:r>
              <a:rPr lang="zh-CN" altLang="zh-CN" sz="2400" dirty="0">
                <a:cs typeface="Times New Roman" panose="02020603050405020304" pitchFamily="18" charset="0"/>
              </a:rPr>
              <a:t>从这篇文章中我们可以学到的是要乐于助人。故</a:t>
            </a:r>
            <a:r>
              <a:rPr lang="en-US" altLang="zh-CN" sz="2400" dirty="0">
                <a:cs typeface="Times New Roman" panose="02020603050405020304" pitchFamily="18" charset="0"/>
              </a:rPr>
              <a:t>D</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696</Words>
  <Application>Microsoft Office PowerPoint</Application>
  <PresentationFormat>自定义</PresentationFormat>
  <Paragraphs>47</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454</cp:revision>
  <dcterms:created xsi:type="dcterms:W3CDTF">2020-11-06T05:24:00Z</dcterms:created>
  <dcterms:modified xsi:type="dcterms:W3CDTF">2025-09-17T17:46:01Z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